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3" r:id="rId4"/>
    <p:sldId id="273" r:id="rId5"/>
    <p:sldId id="272" r:id="rId6"/>
    <p:sldId id="269" r:id="rId7"/>
    <p:sldId id="266" r:id="rId8"/>
    <p:sldId id="258" r:id="rId9"/>
    <p:sldId id="270" r:id="rId10"/>
    <p:sldId id="271" r:id="rId11"/>
    <p:sldId id="277" r:id="rId12"/>
    <p:sldId id="82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0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86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65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66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59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53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94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2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f28ee2c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6f28ee2c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96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70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2872983" cy="6858000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800350" y="0"/>
            <a:ext cx="9366183" cy="6858000"/>
          </a:xfrm>
          <a:prstGeom prst="rect">
            <a:avLst/>
          </a:prstGeom>
          <a:solidFill>
            <a:srgbClr val="4E34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5217" t="30256" r="4851" b="35536"/>
          <a:stretch/>
        </p:blipFill>
        <p:spPr>
          <a:xfrm>
            <a:off x="2996113" y="162023"/>
            <a:ext cx="8917505" cy="633392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094681" y="437692"/>
            <a:ext cx="8663932" cy="1477328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4AE7C61E-42CE-2749-A11A-B2B72412E385}"/>
              </a:ext>
            </a:extLst>
          </p:cNvPr>
          <p:cNvSpPr/>
          <p:nvPr/>
        </p:nvSpPr>
        <p:spPr>
          <a:xfrm>
            <a:off x="3094681" y="2898828"/>
            <a:ext cx="8663932" cy="1477328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012049" y="375924"/>
            <a:ext cx="89015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Developing Belief Network: </a:t>
            </a:r>
            <a:endParaRPr sz="5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Cognitive and Cultural Influences on Belief</a:t>
            </a:r>
            <a:endParaRPr sz="3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3030285" y="3163816"/>
            <a:ext cx="8933442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Rebekah Richert, University of California, Riverside</a:t>
            </a: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Kathleen Corriveau, Boston University</a:t>
            </a: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" name="Picture 10" descr="A picture containing umbrella&#10;&#10;Description automatically generated">
            <a:extLst>
              <a:ext uri="{FF2B5EF4-FFF2-40B4-BE49-F238E27FC236}">
                <a16:creationId xmlns:a16="http://schemas.microsoft.com/office/drawing/2014/main" id="{A6D97F73-32A5-AC49-BF65-681A6EB7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6" y="4727497"/>
            <a:ext cx="2496771" cy="147732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Google Shape;87;p13">
            <a:extLst>
              <a:ext uri="{FF2B5EF4-FFF2-40B4-BE49-F238E27FC236}">
                <a16:creationId xmlns:a16="http://schemas.microsoft.com/office/drawing/2014/main" id="{B9A7AAF5-37F0-A24B-A73E-25534D23FF4D}"/>
              </a:ext>
            </a:extLst>
          </p:cNvPr>
          <p:cNvSpPr/>
          <p:nvPr/>
        </p:nvSpPr>
        <p:spPr>
          <a:xfrm>
            <a:off x="3094681" y="5365312"/>
            <a:ext cx="8663932" cy="943320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1F88DC21-8D12-FC42-94F7-FD047616D47B}"/>
              </a:ext>
            </a:extLst>
          </p:cNvPr>
          <p:cNvSpPr/>
          <p:nvPr/>
        </p:nvSpPr>
        <p:spPr>
          <a:xfrm>
            <a:off x="3081732" y="5536726"/>
            <a:ext cx="8676881" cy="70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https://</a:t>
            </a:r>
            <a:r>
              <a:rPr lang="en-US" sz="3200" b="1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developingbelief.com</a:t>
            </a:r>
            <a:endParaRPr sz="3200" b="1" i="0" u="none" strike="noStrike" cap="none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45C000C-1EEF-BF42-B7FC-1CEEE80CE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82" y="917057"/>
            <a:ext cx="2519329" cy="480129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F69BFB12-7A8B-1A4D-A84B-A4E9827DC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82" y="2141717"/>
            <a:ext cx="2519329" cy="74532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A71011-045B-B84B-B2B4-F8F29456A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26" y="3637492"/>
            <a:ext cx="2519329" cy="48552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15">
            <a:extLst>
              <a:ext uri="{FF2B5EF4-FFF2-40B4-BE49-F238E27FC236}">
                <a16:creationId xmlns:a16="http://schemas.microsoft.com/office/drawing/2014/main" id="{8E3894D0-D637-4545-9BC7-BE11A9756E68}"/>
              </a:ext>
            </a:extLst>
          </p:cNvPr>
          <p:cNvSpPr/>
          <p:nvPr/>
        </p:nvSpPr>
        <p:spPr>
          <a:xfrm>
            <a:off x="172887" y="1221325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PIs: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113;p15">
            <a:extLst>
              <a:ext uri="{FF2B5EF4-FFF2-40B4-BE49-F238E27FC236}">
                <a16:creationId xmlns:a16="http://schemas.microsoft.com/office/drawing/2014/main" id="{486A4904-0A37-E943-94F4-60EA7648596D}"/>
              </a:ext>
            </a:extLst>
          </p:cNvPr>
          <p:cNvSpPr/>
          <p:nvPr/>
        </p:nvSpPr>
        <p:spPr>
          <a:xfrm>
            <a:off x="132344" y="3429000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Advisory Board: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100;p14">
            <a:extLst>
              <a:ext uri="{FF2B5EF4-FFF2-40B4-BE49-F238E27FC236}">
                <a16:creationId xmlns:a16="http://schemas.microsoft.com/office/drawing/2014/main" id="{ADEBFDE1-0669-5444-B074-327A113B16EF}"/>
              </a:ext>
            </a:extLst>
          </p:cNvPr>
          <p:cNvSpPr/>
          <p:nvPr/>
        </p:nvSpPr>
        <p:spPr>
          <a:xfrm>
            <a:off x="288099" y="2023025"/>
            <a:ext cx="11760023" cy="15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Rebekah Richert (University of California, Riverside)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Kathleen Corriveau (Boston University)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4">
            <a:extLst>
              <a:ext uri="{FF2B5EF4-FFF2-40B4-BE49-F238E27FC236}">
                <a16:creationId xmlns:a16="http://schemas.microsoft.com/office/drawing/2014/main" id="{713D2C1D-A9AD-CC44-8B4E-EA3632282A47}"/>
              </a:ext>
            </a:extLst>
          </p:cNvPr>
          <p:cNvSpPr/>
          <p:nvPr/>
        </p:nvSpPr>
        <p:spPr>
          <a:xfrm>
            <a:off x="323208" y="4167761"/>
            <a:ext cx="11760023" cy="15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Karen Adolph (New York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Maureen Callanan (University of California, Santa Cruz)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Rick Gilmore (Pennsylvania State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Paul Harris (Harvard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Dr. Deborah Kelemen (Boston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8;p15">
            <a:extLst>
              <a:ext uri="{FF2B5EF4-FFF2-40B4-BE49-F238E27FC236}">
                <a16:creationId xmlns:a16="http://schemas.microsoft.com/office/drawing/2014/main" id="{A0221EA6-62C3-3E44-9349-8A9041BF3167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PIs &amp; Advisory Board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89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15">
            <a:extLst>
              <a:ext uri="{FF2B5EF4-FFF2-40B4-BE49-F238E27FC236}">
                <a16:creationId xmlns:a16="http://schemas.microsoft.com/office/drawing/2014/main" id="{8E3894D0-D637-4545-9BC7-BE11A9756E68}"/>
              </a:ext>
            </a:extLst>
          </p:cNvPr>
          <p:cNvSpPr/>
          <p:nvPr/>
        </p:nvSpPr>
        <p:spPr>
          <a:xfrm>
            <a:off x="172887" y="1221325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Due March 15, 2020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100;p14">
            <a:extLst>
              <a:ext uri="{FF2B5EF4-FFF2-40B4-BE49-F238E27FC236}">
                <a16:creationId xmlns:a16="http://schemas.microsoft.com/office/drawing/2014/main" id="{ADEBFDE1-0669-5444-B074-327A113B16EF}"/>
              </a:ext>
            </a:extLst>
          </p:cNvPr>
          <p:cNvSpPr/>
          <p:nvPr/>
        </p:nvSpPr>
        <p:spPr>
          <a:xfrm>
            <a:off x="292186" y="1920036"/>
            <a:ext cx="11760023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38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LOIs, representing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97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individual researchers, &amp; research sites in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47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countries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8;p15">
            <a:extLst>
              <a:ext uri="{FF2B5EF4-FFF2-40B4-BE49-F238E27FC236}">
                <a16:creationId xmlns:a16="http://schemas.microsoft.com/office/drawing/2014/main" id="{A0221EA6-62C3-3E44-9349-8A9041BF3167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Letters of Interest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A694056-9C79-7C43-A986-D8C276398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58" y="2618747"/>
            <a:ext cx="7291388" cy="3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2872983" cy="6858000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800350" y="0"/>
            <a:ext cx="9366183" cy="6858000"/>
          </a:xfrm>
          <a:prstGeom prst="rect">
            <a:avLst/>
          </a:prstGeom>
          <a:solidFill>
            <a:srgbClr val="4E34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5217" t="30256" r="4851" b="35536"/>
          <a:stretch/>
        </p:blipFill>
        <p:spPr>
          <a:xfrm>
            <a:off x="2996113" y="162023"/>
            <a:ext cx="8917505" cy="633392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094681" y="437692"/>
            <a:ext cx="8663932" cy="1477328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4AE7C61E-42CE-2749-A11A-B2B72412E385}"/>
              </a:ext>
            </a:extLst>
          </p:cNvPr>
          <p:cNvSpPr/>
          <p:nvPr/>
        </p:nvSpPr>
        <p:spPr>
          <a:xfrm>
            <a:off x="3094681" y="2898828"/>
            <a:ext cx="8663932" cy="1477328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012049" y="375924"/>
            <a:ext cx="890156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Developing Belief Network: </a:t>
            </a:r>
            <a:endParaRPr sz="5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Cognitive and Cultural Influences on Belief</a:t>
            </a:r>
            <a:endParaRPr sz="3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3030285" y="3163816"/>
            <a:ext cx="8933442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Rebekah Richert, University of California, Riverside</a:t>
            </a: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Kathleen Corriveau, Boston University</a:t>
            </a:r>
            <a:endParaRPr sz="32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" name="Picture 10" descr="A picture containing umbrella&#10;&#10;Description automatically generated">
            <a:extLst>
              <a:ext uri="{FF2B5EF4-FFF2-40B4-BE49-F238E27FC236}">
                <a16:creationId xmlns:a16="http://schemas.microsoft.com/office/drawing/2014/main" id="{A6D97F73-32A5-AC49-BF65-681A6EB7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6" y="4727497"/>
            <a:ext cx="2496771" cy="147732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Google Shape;87;p13">
            <a:extLst>
              <a:ext uri="{FF2B5EF4-FFF2-40B4-BE49-F238E27FC236}">
                <a16:creationId xmlns:a16="http://schemas.microsoft.com/office/drawing/2014/main" id="{B9A7AAF5-37F0-A24B-A73E-25534D23FF4D}"/>
              </a:ext>
            </a:extLst>
          </p:cNvPr>
          <p:cNvSpPr/>
          <p:nvPr/>
        </p:nvSpPr>
        <p:spPr>
          <a:xfrm>
            <a:off x="3094681" y="5365312"/>
            <a:ext cx="8663932" cy="943320"/>
          </a:xfrm>
          <a:prstGeom prst="rect">
            <a:avLst/>
          </a:prstGeom>
          <a:solidFill>
            <a:schemeClr val="lt1">
              <a:alpha val="53725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9;p13">
            <a:extLst>
              <a:ext uri="{FF2B5EF4-FFF2-40B4-BE49-F238E27FC236}">
                <a16:creationId xmlns:a16="http://schemas.microsoft.com/office/drawing/2014/main" id="{1F88DC21-8D12-FC42-94F7-FD047616D47B}"/>
              </a:ext>
            </a:extLst>
          </p:cNvPr>
          <p:cNvSpPr/>
          <p:nvPr/>
        </p:nvSpPr>
        <p:spPr>
          <a:xfrm>
            <a:off x="3081732" y="5536726"/>
            <a:ext cx="8676881" cy="70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https://</a:t>
            </a:r>
            <a:r>
              <a:rPr lang="en-US" sz="3200" b="1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developingbelief.com</a:t>
            </a:r>
            <a:endParaRPr sz="3200" b="1" i="0" u="none" strike="noStrike" cap="none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45C000C-1EEF-BF42-B7FC-1CEEE80CE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82" y="917057"/>
            <a:ext cx="2519329" cy="480129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F69BFB12-7A8B-1A4D-A84B-A4E9827DC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82" y="2141717"/>
            <a:ext cx="2519329" cy="74532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A71011-045B-B84B-B2B4-F8F29456A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26" y="3637492"/>
            <a:ext cx="2519329" cy="48552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43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88100" y="2048925"/>
            <a:ext cx="11562600" cy="15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An i</a:t>
            </a:r>
            <a:r>
              <a:rPr lang="en-US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nternational research network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Devoted to studying the d</a:t>
            </a:r>
            <a:r>
              <a:rPr lang="en-US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evelopment and diversity of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belief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And to supporting cross-cultural research into human development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3;p15">
            <a:extLst>
              <a:ext uri="{FF2B5EF4-FFF2-40B4-BE49-F238E27FC236}">
                <a16:creationId xmlns:a16="http://schemas.microsoft.com/office/drawing/2014/main" id="{88A6DE7C-8358-0D47-A8A8-CACE14B2C0FA}"/>
              </a:ext>
            </a:extLst>
          </p:cNvPr>
          <p:cNvSpPr/>
          <p:nvPr/>
        </p:nvSpPr>
        <p:spPr>
          <a:xfrm>
            <a:off x="172887" y="1221325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The Developing Belief Network Is: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113;p15">
            <a:extLst>
              <a:ext uri="{FF2B5EF4-FFF2-40B4-BE49-F238E27FC236}">
                <a16:creationId xmlns:a16="http://schemas.microsoft.com/office/drawing/2014/main" id="{55E999AA-5A80-6B46-A0FB-0589847FAE00}"/>
              </a:ext>
            </a:extLst>
          </p:cNvPr>
          <p:cNvSpPr/>
          <p:nvPr/>
        </p:nvSpPr>
        <p:spPr>
          <a:xfrm>
            <a:off x="217026" y="3869968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We Will Work Together to Study: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" name="Google Shape;100;p14">
            <a:extLst>
              <a:ext uri="{FF2B5EF4-FFF2-40B4-BE49-F238E27FC236}">
                <a16:creationId xmlns:a16="http://schemas.microsoft.com/office/drawing/2014/main" id="{158D4501-73CA-F246-BDB5-70A3FD5E3B53}"/>
              </a:ext>
            </a:extLst>
          </p:cNvPr>
          <p:cNvSpPr/>
          <p:nvPr/>
        </p:nvSpPr>
        <p:spPr>
          <a:xfrm>
            <a:off x="288100" y="4774119"/>
            <a:ext cx="11562600" cy="159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Initial studies will focus on religious thinking and behavior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Individual researchers can also pursue independent research questions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Once established, we will seek funding for questions of broad interest to developmental science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8;p15">
            <a:extLst>
              <a:ext uri="{FF2B5EF4-FFF2-40B4-BE49-F238E27FC236}">
                <a16:creationId xmlns:a16="http://schemas.microsoft.com/office/drawing/2014/main" id="{B10029E6-D8C6-004A-83BE-F4743C03917E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0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FBBDB4-B409-9D46-971A-4175543F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12" y="1127128"/>
            <a:ext cx="8609975" cy="5730872"/>
          </a:xfrm>
          <a:prstGeom prst="rect">
            <a:avLst/>
          </a:prstGeom>
        </p:spPr>
      </p:pic>
      <p:sp>
        <p:nvSpPr>
          <p:cNvPr id="9" name="Google Shape;108;p15">
            <a:extLst>
              <a:ext uri="{FF2B5EF4-FFF2-40B4-BE49-F238E27FC236}">
                <a16:creationId xmlns:a16="http://schemas.microsoft.com/office/drawing/2014/main" id="{700448AF-DE4A-924E-AA48-72B2F3D1070C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Research Questions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5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0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98933C-5806-E44D-A80B-438326C6C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86" y="1070703"/>
            <a:ext cx="8479971" cy="5802085"/>
          </a:xfrm>
          <a:prstGeom prst="rect">
            <a:avLst/>
          </a:prstGeom>
        </p:spPr>
      </p:pic>
      <p:sp>
        <p:nvSpPr>
          <p:cNvPr id="9" name="Google Shape;108;p15">
            <a:extLst>
              <a:ext uri="{FF2B5EF4-FFF2-40B4-BE49-F238E27FC236}">
                <a16:creationId xmlns:a16="http://schemas.microsoft.com/office/drawing/2014/main" id="{169301B7-0833-364F-AFDC-6A29A02EF93C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Research Questions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9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37775" y="1972725"/>
            <a:ext cx="11562600" cy="4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15">
            <a:extLst>
              <a:ext uri="{FF2B5EF4-FFF2-40B4-BE49-F238E27FC236}">
                <a16:creationId xmlns:a16="http://schemas.microsoft.com/office/drawing/2014/main" id="{0265378A-DB29-7C46-9AC0-9C7F2EF3498F}"/>
              </a:ext>
            </a:extLst>
          </p:cNvPr>
          <p:cNvSpPr/>
          <p:nvPr/>
        </p:nvSpPr>
        <p:spPr>
          <a:xfrm>
            <a:off x="0" y="1221325"/>
            <a:ext cx="1219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Built on Principles of Open and Collaborative Science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FD464C-762A-C44F-BA26-F72D2570BAEA}"/>
              </a:ext>
            </a:extLst>
          </p:cNvPr>
          <p:cNvSpPr/>
          <p:nvPr/>
        </p:nvSpPr>
        <p:spPr>
          <a:xfrm>
            <a:off x="3606793" y="3474184"/>
            <a:ext cx="5007429" cy="10885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Measure Validation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E120F2-834F-FF4F-B157-0A1D1ACE51DC}"/>
              </a:ext>
            </a:extLst>
          </p:cNvPr>
          <p:cNvSpPr/>
          <p:nvPr/>
        </p:nvSpPr>
        <p:spPr>
          <a:xfrm>
            <a:off x="552571" y="2055963"/>
            <a:ext cx="5007429" cy="10885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Choosing Research Questions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60DDE5-06FF-D34B-B292-F38D724E6097}"/>
              </a:ext>
            </a:extLst>
          </p:cNvPr>
          <p:cNvSpPr/>
          <p:nvPr/>
        </p:nvSpPr>
        <p:spPr>
          <a:xfrm>
            <a:off x="6432571" y="2029298"/>
            <a:ext cx="5007429" cy="10885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Determining Methods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3E1330-D697-6443-8B9D-A80CEE29988A}"/>
              </a:ext>
            </a:extLst>
          </p:cNvPr>
          <p:cNvSpPr/>
          <p:nvPr/>
        </p:nvSpPr>
        <p:spPr>
          <a:xfrm>
            <a:off x="552571" y="4892405"/>
            <a:ext cx="5007429" cy="10885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Building a Data Set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6303CC-AA49-9949-B190-F08DFB24FC46}"/>
              </a:ext>
            </a:extLst>
          </p:cNvPr>
          <p:cNvSpPr/>
          <p:nvPr/>
        </p:nvSpPr>
        <p:spPr>
          <a:xfrm>
            <a:off x="6578948" y="4964164"/>
            <a:ext cx="5007429" cy="10885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Dissemination</a:t>
            </a:r>
          </a:p>
        </p:txBody>
      </p:sp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F0D5A2A4-BCE8-FE49-93DE-9C548A62F63C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 Genuine Collaboration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6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14">
            <a:extLst>
              <a:ext uri="{FF2B5EF4-FFF2-40B4-BE49-F238E27FC236}">
                <a16:creationId xmlns:a16="http://schemas.microsoft.com/office/drawing/2014/main" id="{D4BD8E2A-DD5E-A24C-A1C1-472245C69177}"/>
              </a:ext>
            </a:extLst>
          </p:cNvPr>
          <p:cNvSpPr/>
          <p:nvPr/>
        </p:nvSpPr>
        <p:spPr>
          <a:xfrm>
            <a:off x="145244" y="1400468"/>
            <a:ext cx="3704594" cy="446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Will award approx. $4 mil in large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Will fund 8-10 Large Grant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Maximum budget = $500K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5-year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8;p22">
            <a:extLst>
              <a:ext uri="{FF2B5EF4-FFF2-40B4-BE49-F238E27FC236}">
                <a16:creationId xmlns:a16="http://schemas.microsoft.com/office/drawing/2014/main" id="{D13E18B6-0D11-1C45-9830-410BDF08DC3B}"/>
              </a:ext>
            </a:extLst>
          </p:cNvPr>
          <p:cNvSpPr/>
          <p:nvPr/>
        </p:nvSpPr>
        <p:spPr>
          <a:xfrm flipH="1">
            <a:off x="4000726" y="1428563"/>
            <a:ext cx="3870544" cy="4920377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0;p22">
            <a:extLst>
              <a:ext uri="{FF2B5EF4-FFF2-40B4-BE49-F238E27FC236}">
                <a16:creationId xmlns:a16="http://schemas.microsoft.com/office/drawing/2014/main" id="{ABC0D491-57FD-3D41-82FE-F8015E28A371}"/>
              </a:ext>
            </a:extLst>
          </p:cNvPr>
          <p:cNvSpPr/>
          <p:nvPr/>
        </p:nvSpPr>
        <p:spPr>
          <a:xfrm>
            <a:off x="4030803" y="2512348"/>
            <a:ext cx="3810390" cy="367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Spring 2020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Call for proposals to join network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Summer 2020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Selected researchers invited to join network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Fall 2020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Kick-off workshop to finalize collaborative research questions and tasks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Winter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Translation, back-translation, and revision of tasks to be culturally-relevant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99;p22">
            <a:extLst>
              <a:ext uri="{FF2B5EF4-FFF2-40B4-BE49-F238E27FC236}">
                <a16:creationId xmlns:a16="http://schemas.microsoft.com/office/drawing/2014/main" id="{1AD3BA27-9738-6447-99F4-21D416FD5A7C}"/>
              </a:ext>
            </a:extLst>
          </p:cNvPr>
          <p:cNvSpPr/>
          <p:nvPr/>
        </p:nvSpPr>
        <p:spPr>
          <a:xfrm>
            <a:off x="3920820" y="1553688"/>
            <a:ext cx="3845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Year 1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(6/1/2020 - 5/31/2021)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1;p22">
            <a:extLst>
              <a:ext uri="{FF2B5EF4-FFF2-40B4-BE49-F238E27FC236}">
                <a16:creationId xmlns:a16="http://schemas.microsoft.com/office/drawing/2014/main" id="{7D861880-AD7A-4044-BEDC-C15798BA57ED}"/>
              </a:ext>
            </a:extLst>
          </p:cNvPr>
          <p:cNvSpPr/>
          <p:nvPr/>
        </p:nvSpPr>
        <p:spPr>
          <a:xfrm flipH="1">
            <a:off x="8120694" y="1428563"/>
            <a:ext cx="3870544" cy="4920377"/>
          </a:xfrm>
          <a:prstGeom prst="rect">
            <a:avLst/>
          </a:prstGeom>
          <a:solidFill>
            <a:srgbClr val="D0C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3;p22">
            <a:extLst>
              <a:ext uri="{FF2B5EF4-FFF2-40B4-BE49-F238E27FC236}">
                <a16:creationId xmlns:a16="http://schemas.microsoft.com/office/drawing/2014/main" id="{49313188-675C-1445-9A87-A383B6F72E50}"/>
              </a:ext>
            </a:extLst>
          </p:cNvPr>
          <p:cNvSpPr/>
          <p:nvPr/>
        </p:nvSpPr>
        <p:spPr>
          <a:xfrm>
            <a:off x="8063803" y="1553688"/>
            <a:ext cx="3845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Year 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(6/1/2021 - 5/31/2022)</a:t>
            </a:r>
            <a:endParaRPr dirty="0"/>
          </a:p>
        </p:txBody>
      </p:sp>
      <p:sp>
        <p:nvSpPr>
          <p:cNvPr id="16" name="Google Shape;205;p22">
            <a:extLst>
              <a:ext uri="{FF2B5EF4-FFF2-40B4-BE49-F238E27FC236}">
                <a16:creationId xmlns:a16="http://schemas.microsoft.com/office/drawing/2014/main" id="{0C4F45F7-A8AA-7B44-B8A5-2E9FF0CEF9B5}"/>
              </a:ext>
            </a:extLst>
          </p:cNvPr>
          <p:cNvSpPr/>
          <p:nvPr/>
        </p:nvSpPr>
        <p:spPr>
          <a:xfrm>
            <a:off x="8118667" y="2401888"/>
            <a:ext cx="381039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Spring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Collaborative method validated &amp; piloted at research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Summer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Collaborative method validated &amp; piloted at research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Fall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Collaborative method validated &amp; piloted at research sites; revisions to tasks and methods as necessary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Winter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Full network meeting </a:t>
            </a:r>
            <a:endParaRPr dirty="0"/>
          </a:p>
        </p:txBody>
      </p:sp>
      <p:sp>
        <p:nvSpPr>
          <p:cNvPr id="17" name="Google Shape;108;p15">
            <a:extLst>
              <a:ext uri="{FF2B5EF4-FFF2-40B4-BE49-F238E27FC236}">
                <a16:creationId xmlns:a16="http://schemas.microsoft.com/office/drawing/2014/main" id="{7EE9F747-281D-7644-8B93-A7EE02361C61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Mechanics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2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3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/>
          <p:nvPr/>
        </p:nvSpPr>
        <p:spPr>
          <a:xfrm flipH="1">
            <a:off x="4163208" y="1534527"/>
            <a:ext cx="3870544" cy="4920377"/>
          </a:xfrm>
          <a:prstGeom prst="rect">
            <a:avLst/>
          </a:prstGeom>
          <a:solidFill>
            <a:srgbClr val="F2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4152757" y="1652737"/>
            <a:ext cx="3845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Year 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(6/1/2023 - 5/31/2024)</a:t>
            </a:r>
            <a:endParaRPr dirty="0"/>
          </a:p>
        </p:txBody>
      </p:sp>
      <p:sp>
        <p:nvSpPr>
          <p:cNvPr id="219" name="Google Shape;219;p23"/>
          <p:cNvSpPr/>
          <p:nvPr/>
        </p:nvSpPr>
        <p:spPr>
          <a:xfrm>
            <a:off x="4225867" y="2554931"/>
            <a:ext cx="381039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Spring 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 round of data collection 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Summer 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 round of data collection 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Fall 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 round of data collection 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Winter 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Full network meeting</a:t>
            </a:r>
            <a:endParaRPr dirty="0"/>
          </a:p>
        </p:txBody>
      </p:sp>
      <p:sp>
        <p:nvSpPr>
          <p:cNvPr id="220" name="Google Shape;220;p23"/>
          <p:cNvSpPr/>
          <p:nvPr/>
        </p:nvSpPr>
        <p:spPr>
          <a:xfrm flipH="1">
            <a:off x="8147862" y="1534527"/>
            <a:ext cx="3870544" cy="4920377"/>
          </a:xfrm>
          <a:prstGeom prst="rect">
            <a:avLst/>
          </a:prstGeom>
          <a:solidFill>
            <a:srgbClr val="CAB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8147862" y="1635446"/>
            <a:ext cx="3845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Year 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(6/1/2024 - 5/31/2025)</a:t>
            </a:r>
            <a:endParaRPr dirty="0"/>
          </a:p>
        </p:txBody>
      </p:sp>
      <p:sp>
        <p:nvSpPr>
          <p:cNvPr id="222" name="Google Shape;222;p23"/>
          <p:cNvSpPr/>
          <p:nvPr/>
        </p:nvSpPr>
        <p:spPr>
          <a:xfrm>
            <a:off x="8196243" y="2582782"/>
            <a:ext cx="381039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Spring 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Third round of data collection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Summer 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Third round of data collection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Fall 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Third round of data collection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Winter 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Full network meeting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202;p22">
            <a:extLst>
              <a:ext uri="{FF2B5EF4-FFF2-40B4-BE49-F238E27FC236}">
                <a16:creationId xmlns:a16="http://schemas.microsoft.com/office/drawing/2014/main" id="{5338FE22-EBDD-B947-81B4-2A042DF8C617}"/>
              </a:ext>
            </a:extLst>
          </p:cNvPr>
          <p:cNvSpPr/>
          <p:nvPr/>
        </p:nvSpPr>
        <p:spPr>
          <a:xfrm flipH="1">
            <a:off x="130173" y="1560878"/>
            <a:ext cx="3870544" cy="492037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4;p22">
            <a:extLst>
              <a:ext uri="{FF2B5EF4-FFF2-40B4-BE49-F238E27FC236}">
                <a16:creationId xmlns:a16="http://schemas.microsoft.com/office/drawing/2014/main" id="{D3161A3B-8E0A-A34B-98CE-C80143BFCE65}"/>
              </a:ext>
            </a:extLst>
          </p:cNvPr>
          <p:cNvSpPr/>
          <p:nvPr/>
        </p:nvSpPr>
        <p:spPr>
          <a:xfrm>
            <a:off x="124869" y="1737206"/>
            <a:ext cx="3845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Year 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(6/1/2022 - 5/31/2023)</a:t>
            </a:r>
            <a:endParaRPr dirty="0"/>
          </a:p>
        </p:txBody>
      </p:sp>
      <p:sp>
        <p:nvSpPr>
          <p:cNvPr id="15" name="Google Shape;206;p22">
            <a:extLst>
              <a:ext uri="{FF2B5EF4-FFF2-40B4-BE49-F238E27FC236}">
                <a16:creationId xmlns:a16="http://schemas.microsoft.com/office/drawing/2014/main" id="{C8841A17-FCD3-F44D-A49F-5DC9C2885F50}"/>
              </a:ext>
            </a:extLst>
          </p:cNvPr>
          <p:cNvSpPr/>
          <p:nvPr/>
        </p:nvSpPr>
        <p:spPr>
          <a:xfrm>
            <a:off x="188833" y="2554931"/>
            <a:ext cx="381039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Spring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round of collaborative data collection 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Summer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round of collaborative data collection 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Fall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First round of collaborative data collection at all sites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​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Winter 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Full meeting with network</a:t>
            </a:r>
            <a:endParaRPr dirty="0"/>
          </a:p>
        </p:txBody>
      </p:sp>
      <p:sp>
        <p:nvSpPr>
          <p:cNvPr id="16" name="Google Shape;108;p15">
            <a:extLst>
              <a:ext uri="{FF2B5EF4-FFF2-40B4-BE49-F238E27FC236}">
                <a16:creationId xmlns:a16="http://schemas.microsoft.com/office/drawing/2014/main" id="{D0BA3814-CDC1-E24F-8497-15430C9F3D9B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Mechanics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6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/>
      <p:bldP spid="219" grpId="0"/>
      <p:bldP spid="220" grpId="0" animBg="1"/>
      <p:bldP spid="221" grpId="0"/>
      <p:bldP spid="222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flipH="1">
            <a:off x="137831" y="1008180"/>
            <a:ext cx="11945400" cy="46500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1" t="48036" r="8122" b="44477"/>
          <a:stretch/>
        </p:blipFill>
        <p:spPr>
          <a:xfrm>
            <a:off x="1" y="0"/>
            <a:ext cx="12191999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Funding &amp; Support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55128" y="5359542"/>
            <a:ext cx="1083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72887" y="1221325"/>
            <a:ext cx="1191034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Members of the Developing Belief Network Will Benefit from an Extensive and Supportive Infrastructure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100;p14">
            <a:extLst>
              <a:ext uri="{FF2B5EF4-FFF2-40B4-BE49-F238E27FC236}">
                <a16:creationId xmlns:a16="http://schemas.microsoft.com/office/drawing/2014/main" id="{C025255B-D7E5-A546-9785-2F4D591A18CF}"/>
              </a:ext>
            </a:extLst>
          </p:cNvPr>
          <p:cNvSpPr/>
          <p:nvPr/>
        </p:nvSpPr>
        <p:spPr>
          <a:xfrm>
            <a:off x="390928" y="2368335"/>
            <a:ext cx="11562600" cy="268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trategic thinking &amp; support for data collection in sites,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Data cleaning, sharing, mining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Translation and coding,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Remote training of project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Repository for data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523E132-A118-2F4F-8D2F-03342FBE0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445" y="3033403"/>
            <a:ext cx="3670300" cy="2171700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E5B6B-D83A-B34F-A738-38651CEEB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99" y="5454130"/>
            <a:ext cx="2983287" cy="88258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6A811C6-F33C-5C40-802C-5D3F93C29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9" y="5691016"/>
            <a:ext cx="2965450" cy="56515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7D930F-26CB-DB4C-A29B-F134CD53B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308" y="5532298"/>
            <a:ext cx="3768437" cy="7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flipH="1">
            <a:off x="137785" y="1008180"/>
            <a:ext cx="11945446" cy="46522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Image result for map image sepia"/>
          <p:cNvPicPr preferRelativeResize="0"/>
          <p:nvPr/>
        </p:nvPicPr>
        <p:blipFill rotWithShape="1">
          <a:blip r:embed="rId3">
            <a:alphaModFix/>
          </a:blip>
          <a:srcRect l="7973" t="48037" r="8120" b="44476"/>
          <a:stretch/>
        </p:blipFill>
        <p:spPr>
          <a:xfrm>
            <a:off x="1" y="0"/>
            <a:ext cx="12192000" cy="90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55128" y="5359542"/>
            <a:ext cx="108341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8;p15">
            <a:extLst>
              <a:ext uri="{FF2B5EF4-FFF2-40B4-BE49-F238E27FC236}">
                <a16:creationId xmlns:a16="http://schemas.microsoft.com/office/drawing/2014/main" id="{28F2E530-C31E-AE4F-934D-8EB1D336D736}"/>
              </a:ext>
            </a:extLst>
          </p:cNvPr>
          <p:cNvSpPr/>
          <p:nvPr/>
        </p:nvSpPr>
        <p:spPr>
          <a:xfrm>
            <a:off x="137778" y="66225"/>
            <a:ext cx="11815749" cy="738600"/>
          </a:xfrm>
          <a:prstGeom prst="rect">
            <a:avLst/>
          </a:prstGeom>
          <a:solidFill>
            <a:schemeClr val="lt1">
              <a:alpha val="537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Organizational Structure</a:t>
            </a:r>
            <a:endParaRPr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B076BE-C059-8947-A0FA-EFE5937F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074" y="1089128"/>
            <a:ext cx="9078247" cy="57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557</Words>
  <Application>Microsoft Macintosh PowerPoint</Application>
  <PresentationFormat>Widescreen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Rebekah Richert</cp:lastModifiedBy>
  <cp:revision>82</cp:revision>
  <dcterms:modified xsi:type="dcterms:W3CDTF">2020-05-26T23:25:42Z</dcterms:modified>
</cp:coreProperties>
</file>